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6" r:id="rId3"/>
    <p:sldId id="264" r:id="rId4"/>
    <p:sldId id="267" r:id="rId5"/>
    <p:sldId id="268" r:id="rId6"/>
    <p:sldId id="278" r:id="rId7"/>
    <p:sldId id="276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7" r:id="rId16"/>
    <p:sldId id="279" r:id="rId17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08"/>
  </p:normalViewPr>
  <p:slideViewPr>
    <p:cSldViewPr snapToGrid="0" snapToObjects="1">
      <p:cViewPr varScale="1">
        <p:scale>
          <a:sx n="86" d="100"/>
          <a:sy n="86" d="100"/>
        </p:scale>
        <p:origin x="5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B398B-017F-4843-AAFA-F1EC7B2E3BD2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FC65B-DAF4-480F-B431-C8F1D4BE18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4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E27FD-BDBF-474C-89B7-6873885489FE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A640-A010-9D4D-A73D-944C809109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21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C58BB-BF01-6D4F-B759-BBF4E14B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BB05C27-DD8E-0843-9AD3-18D0B4A58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7E5154-40FD-394E-8B0A-21A14E11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7E24F8-6FC0-BE48-B5C9-3069A82D1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5A5AE4-58A9-B44D-8FF1-F29A01A7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22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709F0-C1AC-F44C-8DA7-EEA8180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ADB140-D694-B243-960D-5CF38805C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43D5DB-6C3A-F34D-81F7-80800A55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FA7891-687A-1F4A-A673-B56918E9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4E7FC-A29D-BB4D-B30E-5F0B5057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35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1DEAA1-92B9-764A-BDFE-899C4E6B6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B12E84-A0E1-FF4D-8101-64BF49FC9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960C87-A740-0748-9002-71819D98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B9DAA0-3DDC-A549-B2A5-127219D0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4954D7-B316-AE49-8F8D-4DA093432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94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9F26C-80CE-CA4A-BC97-1FA08C1B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E6FFB-540A-4F46-B956-E3AD06054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A4C356-6550-A648-A75E-5020F896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081BE4-1DCC-FB4B-807B-A88F3039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B5D6F-71B1-F64C-B2C5-512E3FAE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07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6B6B-3614-1343-8E1E-6A83153A1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6C015-6FF2-D841-8AB3-B14B7B4E6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6391CD-2116-C94C-A569-3D97CD94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EFBE9A-136D-5E47-8CD2-1C776C89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E24838-207C-234C-9A69-605E9B38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25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FCF9C-4A18-CF44-9DE4-784DCD94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BE3E2-ECD3-6F47-886C-701DF895C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C401D7-26D0-D846-A6DF-71932D408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7C262E-94E2-6645-8767-202EA799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BA580F-EC3F-8746-9327-AD0B9F4B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2F0C41-CAFD-8D4D-B080-1188D679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52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E8F43-B3CB-8142-BE7D-5320C517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F5A8A1-E7AA-DC41-9798-A236B68B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DFE113-E42F-2545-931E-ACC94207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B560CD-4BC5-9442-BD63-698A43BE0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0C5C00-1188-A642-93EE-D20AB59B3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D4D110-F1E4-AD41-833B-11B2F83C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712B42E-47D0-A042-A142-223DDF1D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11ACC51-A759-F546-8342-5345AAA9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26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A4AFA-4C0C-F247-B9E3-FA2C0CB6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209AA6D-B030-994C-A2EB-BBD6432D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E53C58-723A-1042-B6EB-CF8FD653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BFC83A-27AA-6847-8E5C-F86C6C2F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22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D51ADE-1CFC-224F-86C2-B9BF541A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AB091B-F397-4344-91C8-D5ACECA2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085E64-E9CD-024C-97CD-1E390B3B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59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6ED5-F7D7-5F42-AED4-C6D3E8CA0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3316F8-AF42-3949-ABC9-59703488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45908E-F0C1-244C-987C-26EA43DD1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D10829-0DBB-8842-8D57-F860E6D4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0D4B6B7-5EA6-C54B-AF0E-A565C171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DC8F5-2A27-3249-85C5-B46402AC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33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C88AD-DEFB-9A49-8ED4-A39CDFA5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0F8189-2ABA-5C49-924D-82EEB2084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6A2EB1-70FC-7644-BE46-6C8DCEC33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A217CA5-998B-714C-B6A3-17A7119A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316CAC-8AD8-8541-84AA-17F149ED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B264C4-D1D3-7F4E-B216-4AA317EF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86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16F1E85-7A54-F040-AEF6-105B277D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2155A-8906-9947-8814-90B8E6A4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E431A4-94E2-E446-9D67-57A8AAA3C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FA63-F3F7-A843-A8F9-9CBE450C1378}" type="datetimeFigureOut">
              <a:rPr lang="de-DE" smtClean="0"/>
              <a:t>15.11.2023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62CD87-8384-F747-9359-2B849834E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53106C-259F-3043-A4FA-43751A14A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BF85-9921-3F40-AE24-0A85C0123B2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6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ass.schul-welt.de/6181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ministerium.nrw.de/Schulsystem/Schulformen/Gesamtschule/index.html" TargetMode="External"/><Relationship Id="rId2" Type="http://schemas.openxmlformats.org/officeDocument/2006/relationships/hyperlink" Target="https://www.schulministerium.nrw.de/Schulsystem/Schulformen/Gymnasium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chulministerium.nrw.de/Schulsystem/Schulformen/WBK/index.html" TargetMode="External"/><Relationship Id="rId4" Type="http://schemas.openxmlformats.org/officeDocument/2006/relationships/hyperlink" Target="https://www.schulministerium.nrw.de/Schulsystem/Schulformen/Berufskolleg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rosch&#252;ren.nrw/sekundarstufe-1/home/#!/Home" TargetMode="External"/><Relationship Id="rId2" Type="http://schemas.openxmlformats.org/officeDocument/2006/relationships/hyperlink" Target="https://youtu.be/QTvRFRpQn9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5F04E1-67BA-8940-8FAA-8D7B7E742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1" y="388883"/>
            <a:ext cx="3050732" cy="4480297"/>
          </a:xfrm>
        </p:spPr>
        <p:txBody>
          <a:bodyPr anchor="ctr">
            <a:normAutofit/>
          </a:bodyPr>
          <a:lstStyle/>
          <a:p>
            <a:pPr algn="l"/>
            <a:br>
              <a:rPr lang="de-DE" sz="3700"/>
            </a:br>
            <a:endParaRPr lang="de-DE" sz="37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7F81D7-FCAF-0A4D-83D5-063984433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2498" y="388883"/>
            <a:ext cx="2781875" cy="5875765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200000"/>
              </a:lnSpc>
            </a:pP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Informationen zum Übergang an die weiterführende Schule im Schuljahr 2023/24</a:t>
            </a:r>
          </a:p>
          <a:p>
            <a:pPr algn="l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0B5938D-6024-40AF-BB47-60E034AB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91" y="391687"/>
            <a:ext cx="7126842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9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Das schulische Umfeld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54924"/>
            <a:ext cx="11217273" cy="43744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Wichtig auch für die Entscheidungsfindung:</a:t>
            </a:r>
          </a:p>
          <a:p>
            <a:pPr marL="0" indent="0">
              <a:buNone/>
              <a:defRPr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Ausstattung der Schule</a:t>
            </a:r>
          </a:p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Anforderungsnormen</a:t>
            </a:r>
          </a:p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Unterrichtsangebote</a:t>
            </a:r>
          </a:p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Schulprogramm</a:t>
            </a:r>
          </a:p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Schul- und Unterrichtsklima</a:t>
            </a:r>
          </a:p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Schulleben</a:t>
            </a:r>
          </a:p>
          <a:p>
            <a:pPr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Erreichbarkeit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1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FFFFFF"/>
                </a:solidFill>
              </a:rPr>
              <a:t>Das außerschulische Umfeld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54924"/>
            <a:ext cx="11217273" cy="437443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Ebenso: </a:t>
            </a:r>
          </a:p>
          <a:p>
            <a:pPr marL="0" indent="0">
              <a:buNone/>
              <a:defRPr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Familiäre Einflüsse wie Bildungs- und Erziehungsinteresse der Eltern, Leistungserwartungen, Anregungen, Probleme in der Familie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Freundeskreis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Medienkonsum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Freizeitverhalten</a:t>
            </a: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0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FFFFFF"/>
                </a:solidFill>
              </a:rPr>
              <a:t>Die Entscheidungsfindung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54924"/>
            <a:ext cx="11217273" cy="437443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diese Faktoren spielen bei der Entscheidungsfindung eine Rolle.</a:t>
            </a:r>
          </a:p>
          <a:p>
            <a:pPr marL="0" indent="0">
              <a:buNone/>
              <a:defRPr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Lehrerinnen der Grundschulen beraten und empfehlen;</a:t>
            </a:r>
          </a:p>
          <a:p>
            <a:pPr marL="0" indent="0">
              <a:buNone/>
              <a:defRPr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Eltern informieren sich über passende Bildungsangebote für Ihr Kind.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de-DE" sz="2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Wichtig:</a:t>
            </a:r>
            <a:r>
              <a:rPr lang="de-D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Grundlage der Entscheidung sollte sein, die individuell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de-DE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geeignete Schule / Schulform zu finden!</a:t>
            </a:r>
          </a:p>
        </p:txBody>
      </p:sp>
    </p:spTree>
    <p:extLst>
      <p:ext uri="{BB962C8B-B14F-4D97-AF65-F5344CB8AC3E}">
        <p14:creationId xmlns:p14="http://schemas.microsoft.com/office/powerpoint/2010/main" val="444571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FFFFFF"/>
                </a:solidFill>
              </a:rPr>
              <a:t>Der Zeitplan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2070538"/>
            <a:ext cx="11217273" cy="425882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60000"/>
              </a:lnSpc>
              <a:buNone/>
              <a:defRPr/>
            </a:pP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November/ Dezember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: Elternsprechtage und Beratungsgespräche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Januar 2024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: Zeugniskonferenzen, Halbjahreszeugnis, begründete    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Empfehlung, Anmeldeschein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Februar 2024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: Anmeldung unter Vorlage des Halbjahreszeugnisses 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und des Anmeldescheins</a:t>
            </a:r>
          </a:p>
          <a:p>
            <a:pPr marL="0" indent="0">
              <a:lnSpc>
                <a:spcPct val="160000"/>
              </a:lnSpc>
              <a:buNone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(einige Schulen haben ein vorgezogenes Anmeldeverfahren)</a:t>
            </a:r>
          </a:p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9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FFFFFF"/>
                </a:solidFill>
              </a:rPr>
              <a:t>Die Empfehlung und der Anmeldeschein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26454"/>
            <a:ext cx="11217273" cy="44029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Empfehlungen für den Bildungsgang</a:t>
            </a:r>
          </a:p>
          <a:p>
            <a:pPr marL="0" indent="0"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Hauptschule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oder </a:t>
            </a:r>
          </a:p>
          <a:p>
            <a:pPr marL="0" indent="0">
              <a:buNone/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Hauptschule und eingeschränkt Realschule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oder</a:t>
            </a:r>
          </a:p>
          <a:p>
            <a:pPr marL="0" indent="0"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Realschule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oder </a:t>
            </a:r>
          </a:p>
          <a:p>
            <a:pPr marL="0" indent="0">
              <a:buNone/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  Realschule und eingeschränkt Gymnasium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oder</a:t>
            </a:r>
          </a:p>
          <a:p>
            <a:pPr marL="0" indent="0"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Gymnasium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Immer auch die Empfehlung Gesamtschule dazu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Zusätzlich Anmeldeschein für alle zielgleich zu beschulenden Schüler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Zieldifferent zu beschulende Schüler erhalten keinen Anmeldschein</a:t>
            </a:r>
          </a:p>
          <a:p>
            <a:pPr marL="0" indent="0"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(Der Anmeldeschein verhindert Doppelanmeldungen; im Falle einer Ablehnung erhalten die Eltern diesen</a:t>
            </a:r>
          </a:p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zurück und können dann an einer weiteren Schule anmelden)</a:t>
            </a:r>
          </a:p>
        </p:txBody>
      </p:sp>
    </p:spTree>
    <p:extLst>
      <p:ext uri="{BB962C8B-B14F-4D97-AF65-F5344CB8AC3E}">
        <p14:creationId xmlns:p14="http://schemas.microsoft.com/office/powerpoint/2010/main" val="15383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FFFFFF"/>
                </a:solidFill>
              </a:rPr>
              <a:t>Informationsveranstaltungen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589103"/>
            <a:ext cx="11217273" cy="50639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Alle weiterführenden Schulen informieren ab sofort über ihr Bildungsangebot: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Informationsabende           - Tage der offenen Tür</a:t>
            </a:r>
          </a:p>
          <a:p>
            <a:pPr>
              <a:lnSpc>
                <a:spcPct val="110000"/>
              </a:lnSpc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Schnuppertage                   - Beratungsgespräche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sammeln die Informationen und geben sie an Sie weiter!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Schauen Sie auf die Homepages der Schulen!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4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5F04E1-67BA-8940-8FAA-8D7B7E742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801" y="388883"/>
            <a:ext cx="3050732" cy="4480297"/>
          </a:xfrm>
        </p:spPr>
        <p:txBody>
          <a:bodyPr anchor="ctr">
            <a:normAutofit/>
          </a:bodyPr>
          <a:lstStyle/>
          <a:p>
            <a:pPr algn="l"/>
            <a:br>
              <a:rPr lang="de-DE" sz="3700"/>
            </a:br>
            <a:endParaRPr lang="de-DE" sz="37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7F81D7-FCAF-0A4D-83D5-063984433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3164" y="388883"/>
            <a:ext cx="2781209" cy="587576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 bedanken uns für die gute Zusammenarbeit;</a:t>
            </a:r>
          </a:p>
          <a:p>
            <a:pPr algn="l"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sprechen Sie uns an, wenn Sie weitere Fragen haben!</a:t>
            </a:r>
          </a:p>
          <a:p>
            <a:pPr algn="l"/>
            <a:endParaRPr lang="de-DE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Bild 8"/>
          <p:cNvPicPr>
            <a:picLocks noChangeAspect="1" noChangeArrowheads="1"/>
          </p:cNvPicPr>
          <p:nvPr/>
        </p:nvPicPr>
        <p:blipFill>
          <a:blip r:embed="rId2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5" y="377008"/>
            <a:ext cx="3584146" cy="2872945"/>
          </a:xfrm>
          <a:prstGeom prst="rect">
            <a:avLst/>
          </a:prstGeom>
          <a:noFill/>
          <a:ln w="3175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Grafik 1" descr="Schullogo">
            <a:extLst>
              <a:ext uri="{FF2B5EF4-FFF2-40B4-BE49-F238E27FC236}">
                <a16:creationId xmlns:a16="http://schemas.microsoft.com/office/drawing/2014/main" id="{15FCBDA6-29F0-4F40-934B-5B428C8F3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7" y="3842671"/>
            <a:ext cx="17335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05442EAE-DE70-49C0-919A-47493FE6F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27" y="5468842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Grafik 11" descr="Y:\Schullogos\GS Oberfischbach quer.jpg">
            <a:extLst>
              <a:ext uri="{FF2B5EF4-FFF2-40B4-BE49-F238E27FC236}">
                <a16:creationId xmlns:a16="http://schemas.microsoft.com/office/drawing/2014/main" id="{B87206A4-55CC-4DB1-A7D0-646D88F726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685" y="3659787"/>
            <a:ext cx="4953000" cy="171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540E852-01E5-4BD3-9C05-9B4C5F30F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120" y="1223446"/>
            <a:ext cx="27622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9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Rechtliche Grundlagen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54924"/>
            <a:ext cx="11217273" cy="43744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 dem Halbjahreszeugnis der Klasse 4 erhalten die Eltern eine Empfehlung für den weiteren Bildungsweg ihres Kindes </a:t>
            </a:r>
            <a:r>
              <a:rPr lang="de-DE" sz="2400" b="0" i="0" u="none" strike="noStrike" dirty="0">
                <a:solidFill>
                  <a:srgbClr val="333333"/>
                </a:solidFill>
                <a:effectLst/>
                <a:latin typeface="BentonSans-Regular"/>
              </a:rPr>
              <a:t>(vgl. </a:t>
            </a:r>
            <a:r>
              <a:rPr lang="de-DE" sz="2400" b="1" i="0" u="none" strike="noStrike" dirty="0">
                <a:solidFill>
                  <a:srgbClr val="2268AF"/>
                </a:solidFill>
                <a:effectLst/>
                <a:latin typeface="BentonSans-Regular"/>
                <a:hlinkClick r:id="rId3" tooltip="Link zu: https://bass.schul-welt.de/6181.htm"/>
              </a:rPr>
              <a:t>§ 8 AO-GS</a:t>
            </a:r>
            <a:r>
              <a:rPr lang="de-DE" sz="2400" b="0" i="0" u="none" strike="noStrike" dirty="0">
                <a:solidFill>
                  <a:srgbClr val="333333"/>
                </a:solidFill>
                <a:effectLst/>
                <a:latin typeface="BentonSans-Regular"/>
              </a:rPr>
              <a:t>)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Diese begründete Empfehlung soll ihnen helfen, die richtige Schulform für das Kind zu wählen und eine geeignete Schule zu finden.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Empfehlung ist als Hilfestellung der Grundschule gedacht, aber nicht bindend.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Nach der Beratung durch die Grundschule können die Eltern ihr Kind an einer weiterführenden Schule ihrer Wahl anmelden.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Dort wird im Rahmen der Aufnahmekapazität entschieden, ob das Kind aufgenommen wird.</a:t>
            </a: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0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5"/>
            <a:ext cx="10501313" cy="2085977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Das Schulsystem NRW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2328863"/>
            <a:ext cx="11250308" cy="400050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folgende Grafik verdeutlicht das Schulsystem in Nordrhein-Westfalen.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der Grundschule bzw. Förderschule (Primarstufe) folgt die </a:t>
            </a:r>
            <a:r>
              <a:rPr lang="de-DE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Sekundarstufe I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folgenden Möglichkeiten: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Hauptschule / Realschule / Gymnasium 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(früher: 3-gliedriges Schulsystem) bzw.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Sekundarschule und Gesamtschule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Ebenfalls ist der Besuch der </a:t>
            </a:r>
            <a:r>
              <a:rPr lang="de-DE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Förderschule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später der </a:t>
            </a:r>
            <a:r>
              <a:rPr lang="de-DE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Berufsschule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möglich.</a:t>
            </a:r>
          </a:p>
        </p:txBody>
      </p:sp>
    </p:spTree>
    <p:extLst>
      <p:ext uri="{BB962C8B-B14F-4D97-AF65-F5344CB8AC3E}">
        <p14:creationId xmlns:p14="http://schemas.microsoft.com/office/powerpoint/2010/main" val="333715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2" descr="Das Schulsystem in NRW">
            <a:extLst>
              <a:ext uri="{FF2B5EF4-FFF2-40B4-BE49-F238E27FC236}">
                <a16:creationId xmlns:a16="http://schemas.microsoft.com/office/drawing/2014/main" id="{F2A796C5-6DFD-174A-8390-F4117223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1" y="582983"/>
            <a:ext cx="8250619" cy="542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67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A8C9BCF-15D4-D642-A5C9-C03509A3D767}"/>
              </a:ext>
            </a:extLst>
          </p:cNvPr>
          <p:cNvSpPr/>
          <p:nvPr/>
        </p:nvSpPr>
        <p:spPr>
          <a:xfrm>
            <a:off x="388884" y="662152"/>
            <a:ext cx="11267090" cy="510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Haben die Schüler/innen die Sekundarstufe I abgeschlossen, besteht die Möglichkeit, dass sie an den </a:t>
            </a:r>
            <a:r>
              <a:rPr lang="de-DE" sz="2200" b="1" i="0" u="none" strike="noStrike" dirty="0">
                <a:solidFill>
                  <a:srgbClr val="2268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Link zu: Gymnasium"/>
              </a:rPr>
              <a:t>Gymnasien</a:t>
            </a: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und </a:t>
            </a:r>
            <a:r>
              <a:rPr lang="de-DE" sz="2200" b="1" i="0" u="none" strike="noStrike" dirty="0">
                <a:solidFill>
                  <a:srgbClr val="2268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Link zu: Gesamtschule"/>
              </a:rPr>
              <a:t>Gesamtschulen</a:t>
            </a: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den Weg zum Abitur (</a:t>
            </a:r>
            <a:r>
              <a:rPr lang="de-DE" sz="2200" b="0" i="0" u="sng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Sekundarstufe II</a:t>
            </a: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einschlagen und die gymnasiale Oberstufe besuchen. </a:t>
            </a:r>
          </a:p>
          <a:p>
            <a:pPr>
              <a:lnSpc>
                <a:spcPct val="150000"/>
              </a:lnSpc>
            </a:pP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Abitur kann auch an </a:t>
            </a:r>
            <a:r>
              <a:rPr lang="de-DE" sz="2200" b="1" i="0" u="none" strike="noStrike" dirty="0">
                <a:solidFill>
                  <a:srgbClr val="2268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Link zu: Berufskolleg"/>
              </a:rPr>
              <a:t>berufsbildenden Schulen</a:t>
            </a: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wie dem Berufskolleg oder an einem </a:t>
            </a:r>
            <a:r>
              <a:rPr lang="de-DE" sz="2200" b="1" i="0" u="none" strike="noStrike" dirty="0">
                <a:solidFill>
                  <a:srgbClr val="2268A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Link zu: Weiterbildungskolleg"/>
              </a:rPr>
              <a:t>Weiterbildungskolleg</a:t>
            </a: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erworben werden.</a:t>
            </a:r>
          </a:p>
          <a:p>
            <a:pPr>
              <a:lnSpc>
                <a:spcPct val="150000"/>
              </a:lnSpc>
            </a:pP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 gymnasiale Oberstufe an Gymnasien und Gesamtschulen ist identisch und gliedert sich in eine einjährige Einführungsphase und in eine zweijährige Qualifikationsphase. </a:t>
            </a:r>
          </a:p>
          <a:p>
            <a:pPr>
              <a:lnSpc>
                <a:spcPct val="150000"/>
              </a:lnSpc>
            </a:pPr>
            <a:endParaRPr lang="de-DE" sz="2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Sie schließt mit der Abiturprüfung ab, mit der die Schüler/innen die allgemeine Hochschulreife erwerben.</a:t>
            </a:r>
          </a:p>
        </p:txBody>
      </p:sp>
    </p:spTree>
    <p:extLst>
      <p:ext uri="{BB962C8B-B14F-4D97-AF65-F5344CB8AC3E}">
        <p14:creationId xmlns:p14="http://schemas.microsoft.com/office/powerpoint/2010/main" val="53650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D79A826-F0B7-3848-A130-F78F9C981513}"/>
              </a:ext>
            </a:extLst>
          </p:cNvPr>
          <p:cNvSpPr/>
          <p:nvPr/>
        </p:nvSpPr>
        <p:spPr>
          <a:xfrm>
            <a:off x="1376855" y="1534510"/>
            <a:ext cx="829605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https://youtu.be/QTvRFRpQn9I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Einen guten Überblick erhält man in diesem Film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oder auch in dieser Broschüre:</a:t>
            </a: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https://broschüren.nrw/sekundarstufe-1/home/#!/Home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Die Schulformen in NRW sind durchlässig, d.h. ein Wechsel von einer Schulform auf eine andere ist in der Regel möglich.</a:t>
            </a:r>
          </a:p>
        </p:txBody>
      </p:sp>
    </p:spTree>
    <p:extLst>
      <p:ext uri="{BB962C8B-B14F-4D97-AF65-F5344CB8AC3E}">
        <p14:creationId xmlns:p14="http://schemas.microsoft.com/office/powerpoint/2010/main" val="92701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7"/>
            <a:ext cx="10987087" cy="1914525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solidFill>
                  <a:srgbClr val="FFFFFF"/>
                </a:solidFill>
              </a:rPr>
              <a:t>Die Erprobungsstufe</a:t>
            </a:r>
            <a:endParaRPr lang="de-DE" sz="4000" dirty="0">
              <a:solidFill>
                <a:srgbClr val="FFFFFF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2070538"/>
            <a:ext cx="11217273" cy="4258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Realschule und Gymnasium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gilt:</a:t>
            </a:r>
          </a:p>
          <a:p>
            <a:pPr>
              <a:lnSpc>
                <a:spcPct val="150000"/>
              </a:lnSpc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der Sekundarstufe I bilden die Klassen 5 und 6 eine besondere pädagogische Einheit, die Erprobungsstufe. Innerhalb der Erprobungsstufe gehen die Schülerinnen und Schüler ohne Versetzung von der Klasse 5 in die Klasse 6 über. 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An der Gesamtschule gibt es KEINE Erprobungsstufe</a:t>
            </a:r>
          </a:p>
          <a:p>
            <a:pPr marL="0" indent="0">
              <a:buNone/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7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B908EC2-C4F2-1542-8BA7-47BFF756E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528635"/>
            <a:ext cx="10501313" cy="2085977"/>
          </a:xfrm>
        </p:spPr>
        <p:txBody>
          <a:bodyPr>
            <a:normAutofit/>
          </a:bodyPr>
          <a:lstStyle/>
          <a:p>
            <a:pPr algn="ctr"/>
            <a:r>
              <a:rPr lang="de-DE" sz="4000" dirty="0">
                <a:solidFill>
                  <a:srgbClr val="FFFFFF"/>
                </a:solidFill>
              </a:rPr>
              <a:t>Die Empfehlung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A5CC6B-4946-4B48-8C65-78765DB0F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7" y="1923393"/>
            <a:ext cx="11250308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de-DE" sz="34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3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der Empfehlung der Grundschule sind folgende Überlegungen wichtig: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de-DE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Schülerpersönlichkeit</a:t>
            </a:r>
          </a:p>
          <a:p>
            <a:pPr marL="0" indent="0">
              <a:lnSpc>
                <a:spcPct val="170000"/>
              </a:lnSpc>
              <a:buNone/>
              <a:defRPr/>
            </a:pP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de-DE" sz="2600" b="1" dirty="0">
                <a:latin typeface="Arial" panose="020B0604020202020204" pitchFamily="34" charset="0"/>
                <a:cs typeface="Arial" panose="020B0604020202020204" pitchFamily="34" charset="0"/>
              </a:rPr>
              <a:t>Kognitive Persönlichkeitsmerkmale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Denk- und Wahrnehmungsfähigkeiten                      - sprachliche u. mathematische Fähigkeiten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Abstraktionsvermögen                                               - Kritikfähigkeit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Transferleistung                                                         - Merkfähigkeit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Aufgabenverständnis                                                 - Konzentration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Leistungsbereitschaft                                                 - Fähigkeit zur Teamarbeit</a:t>
            </a:r>
          </a:p>
          <a:p>
            <a:pPr marL="0" indent="0">
              <a:lnSpc>
                <a:spcPct val="150000"/>
              </a:lnSpc>
              <a:buNone/>
            </a:pPr>
            <a:endParaRPr lang="de-DE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97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B69D260-8B75-9649-93F8-98E25A93CF88}"/>
              </a:ext>
            </a:extLst>
          </p:cNvPr>
          <p:cNvSpPr/>
          <p:nvPr/>
        </p:nvSpPr>
        <p:spPr>
          <a:xfrm>
            <a:off x="798785" y="462455"/>
            <a:ext cx="11056883" cy="607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de-DE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Schülerpersönlichkeit</a:t>
            </a:r>
            <a:endParaRPr lang="de-DE" b="1" dirty="0"/>
          </a:p>
          <a:p>
            <a:pPr>
              <a:lnSpc>
                <a:spcPct val="90000"/>
              </a:lnSpc>
              <a:defRPr/>
            </a:pPr>
            <a:endParaRPr lang="de-DE" b="1" dirty="0"/>
          </a:p>
          <a:p>
            <a:pPr>
              <a:defRPr/>
            </a:pPr>
            <a:r>
              <a:rPr lang="de-DE" b="1" dirty="0"/>
              <a:t>►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Nicht – kognitive Persönlichkeitsmerkmale</a:t>
            </a:r>
          </a:p>
          <a:p>
            <a:pPr>
              <a:defRPr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Neugier                                        - Kontakt- und Anpassungsfähigkeit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Selbstvertrauen                           -  Arbeitshaltung (Fleiß, Motivation)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Belastbarkeit                                - Frustrationstoleranz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Ausdauer                                     - Selbständigkeit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Zuverlässigkeit                             - Mitarbeit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Körperliche Verfassung</a:t>
            </a:r>
          </a:p>
          <a:p>
            <a:pPr>
              <a:lnSpc>
                <a:spcPct val="150000"/>
              </a:lnSpc>
              <a:defRPr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Frage: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Welche Schulform entspricht den Lernmöglichkeiten, Begabungen, Interessen?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▶︎ </a:t>
            </a:r>
            <a:r>
              <a:rPr lang="de-DE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Einschätzungsbögen für die Lehrerinnen, die Schüler/- innen</a:t>
            </a:r>
          </a:p>
          <a:p>
            <a:pPr>
              <a:lnSpc>
                <a:spcPct val="150000"/>
              </a:lnSpc>
              <a:defRPr/>
            </a:pPr>
            <a:r>
              <a:rPr lang="de-DE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und die Eltern verdeutlichen die Kompetenzen!</a:t>
            </a:r>
          </a:p>
        </p:txBody>
      </p:sp>
    </p:spTree>
    <p:extLst>
      <p:ext uri="{BB962C8B-B14F-4D97-AF65-F5344CB8AC3E}">
        <p14:creationId xmlns:p14="http://schemas.microsoft.com/office/powerpoint/2010/main" val="3537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Breitbild</PresentationFormat>
  <Paragraphs>115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BentonSans-Regular</vt:lpstr>
      <vt:lpstr>Calibri</vt:lpstr>
      <vt:lpstr>Calibri Light</vt:lpstr>
      <vt:lpstr>Times New Roman</vt:lpstr>
      <vt:lpstr>Wingdings</vt:lpstr>
      <vt:lpstr>Office</vt:lpstr>
      <vt:lpstr> </vt:lpstr>
      <vt:lpstr>Rechtliche Grundlagen</vt:lpstr>
      <vt:lpstr>Das Schulsystem NRW</vt:lpstr>
      <vt:lpstr>PowerPoint-Präsentation</vt:lpstr>
      <vt:lpstr>PowerPoint-Präsentation</vt:lpstr>
      <vt:lpstr>PowerPoint-Präsentation</vt:lpstr>
      <vt:lpstr>Die Erprobungsstufe</vt:lpstr>
      <vt:lpstr>Die Empfehlung</vt:lpstr>
      <vt:lpstr>PowerPoint-Präsentation</vt:lpstr>
      <vt:lpstr>Das schulische Umfeld</vt:lpstr>
      <vt:lpstr>Das außerschulische Umfeld</vt:lpstr>
      <vt:lpstr>Die Entscheidungsfindung</vt:lpstr>
      <vt:lpstr>Der Zeitplan</vt:lpstr>
      <vt:lpstr>Die Empfehlung und der Anmeldeschein</vt:lpstr>
      <vt:lpstr>Informationsveranstaltungen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Tanja Kreutz</dc:creator>
  <cp:lastModifiedBy>Martina Held</cp:lastModifiedBy>
  <cp:revision>26</cp:revision>
  <cp:lastPrinted>2022-11-07T07:49:43Z</cp:lastPrinted>
  <dcterms:created xsi:type="dcterms:W3CDTF">2020-10-18T15:19:25Z</dcterms:created>
  <dcterms:modified xsi:type="dcterms:W3CDTF">2023-11-15T14:11:13Z</dcterms:modified>
</cp:coreProperties>
</file>